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sldIdLst>
    <p:sldId id="268" r:id="rId5"/>
    <p:sldId id="271" r:id="rId6"/>
    <p:sldId id="263" r:id="rId7"/>
    <p:sldId id="266" r:id="rId8"/>
    <p:sldId id="265" r:id="rId9"/>
    <p:sldId id="267" r:id="rId10"/>
    <p:sldId id="273" r:id="rId11"/>
    <p:sldId id="274" r:id="rId12"/>
    <p:sldId id="269" r:id="rId13"/>
    <p:sldId id="272" r:id="rId14"/>
    <p:sldId id="276" r:id="rId15"/>
    <p:sldId id="277" r:id="rId16"/>
    <p:sldId id="275" r:id="rId17"/>
    <p:sldId id="278" r:id="rId18"/>
    <p:sldId id="279" r:id="rId19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BD22"/>
    <a:srgbClr val="66B63D"/>
    <a:srgbClr val="AFE87E"/>
    <a:srgbClr val="326609"/>
    <a:srgbClr val="64D011"/>
    <a:srgbClr val="004C84"/>
    <a:srgbClr val="A5D8F9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712"/>
  </p:normalViewPr>
  <p:slideViewPr>
    <p:cSldViewPr>
      <p:cViewPr varScale="1">
        <p:scale>
          <a:sx n="78" d="100"/>
          <a:sy n="78" d="100"/>
        </p:scale>
        <p:origin x="153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-105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A64B28B2-882E-4C24-B33F-FCCED983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2DBF7-E32B-4CED-AA89-713BB9AF1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9085-46AA-464B-8B69-FD6CA922A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4DAA-BC70-4D91-92A4-1F1FB9F98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1A62-4E3B-4BB3-83ED-C7F924416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290F-4277-4C29-8594-8E985B215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F02B-84E3-42B7-8FDA-6FD6100DC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D7EB-9B18-4541-98BD-32F10EA1A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059BE-293F-488B-A019-0151A276C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4FD47-8FFB-463A-8E11-73BC8FA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2174-C773-4E89-A2F3-D1F736481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B177-382A-4CCA-8CB9-685D975E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imes New Roman" pitchFamily="-105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DD85721C-E124-425D-9811-A8E0FC6EF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D77415-68A8-44BE-9EFF-529E889D5FE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7229898"/>
            <a:ext cx="1220787" cy="2668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-105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105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105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105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0" y="3128913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55998" y="3389347"/>
            <a:ext cx="3031713" cy="1761020"/>
          </a:xfrm>
          <a:prstGeom prst="rect">
            <a:avLst/>
          </a:prstGeom>
          <a:gradFill flip="none" rotWithShape="1">
            <a:gsLst>
              <a:gs pos="100000">
                <a:srgbClr val="64D011"/>
              </a:gs>
              <a:gs pos="0">
                <a:srgbClr val="AFE87E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5040312" y="1646237"/>
            <a:ext cx="1760506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045986" y="3398837"/>
            <a:ext cx="1760506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279806" y="1646238"/>
            <a:ext cx="1760506" cy="176102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4516" y="1910884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76010" y="1982148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68705" y="3739309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8092" y="1637817"/>
            <a:ext cx="3031713" cy="1761020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6800818" y="1646237"/>
            <a:ext cx="3031713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6792912" y="3398837"/>
            <a:ext cx="3031713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103" name="TextBox 16"/>
          <p:cNvSpPr txBox="1">
            <a:spLocks noChangeArrowheads="1"/>
          </p:cNvSpPr>
          <p:nvPr/>
        </p:nvSpPr>
        <p:spPr bwMode="auto">
          <a:xfrm>
            <a:off x="7149369" y="3476565"/>
            <a:ext cx="2655888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>
                <a:latin typeface="+mn-lt"/>
                <a:cs typeface="IRANSans" panose="02040503050201020203" pitchFamily="18" charset="-78"/>
              </a:rPr>
              <a:t>تهدیدها</a:t>
            </a:r>
            <a:r>
              <a:rPr lang="en-US" sz="1600" b="1" noProof="1">
                <a:latin typeface="+mn-lt"/>
                <a:cs typeface="IRANSans" panose="02040503050201020203" pitchFamily="18" charset="-78"/>
              </a:rPr>
              <a:t> </a:t>
            </a:r>
            <a:r>
              <a:rPr lang="fa-IR" sz="1600" b="1" noProof="1">
                <a:latin typeface="+mn-lt"/>
                <a:cs typeface="IRANSans" panose="02040503050201020203" pitchFamily="18" charset="-78"/>
              </a:rPr>
              <a:t>(</a:t>
            </a:r>
            <a:r>
              <a:rPr lang="en-US" sz="1600" b="1" noProof="1">
                <a:latin typeface="+mn-lt"/>
                <a:cs typeface="IRANSans" panose="02040503050201020203" pitchFamily="18" charset="-78"/>
              </a:rPr>
              <a:t>Threats</a:t>
            </a:r>
            <a:r>
              <a:rPr lang="fa-IR" sz="1600" b="1" noProof="1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279805" y="3398837"/>
            <a:ext cx="1760506" cy="1761020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39621" y="3743046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3110" name="Tekstboks 3"/>
          <p:cNvSpPr txBox="1">
            <a:spLocks noChangeArrowheads="1"/>
          </p:cNvSpPr>
          <p:nvPr/>
        </p:nvSpPr>
        <p:spPr bwMode="auto">
          <a:xfrm>
            <a:off x="5878512" y="541167"/>
            <a:ext cx="3926745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latin typeface="+mj-lt"/>
                <a:ea typeface="Calibri" pitchFamily="34" charset="0"/>
                <a:cs typeface="IRANSans" panose="02040503050201020203" pitchFamily="18" charset="-78"/>
              </a:rPr>
              <a:t>تحلیل </a:t>
            </a:r>
            <a:r>
              <a:rPr lang="en-US" sz="2800" b="1" dirty="0">
                <a:latin typeface="+mj-lt"/>
                <a:ea typeface="Calibri" pitchFamily="34" charset="0"/>
                <a:cs typeface="IRANSans" panose="02040503050201020203" pitchFamily="18" charset="-78"/>
              </a:rPr>
              <a:t>SWOT</a:t>
            </a:r>
            <a:r>
              <a:rPr lang="fa-IR" sz="2800" b="1" dirty="0">
                <a:latin typeface="+mj-lt"/>
                <a:ea typeface="Calibri" pitchFamily="34" charset="0"/>
                <a:cs typeface="IRANSans" panose="02040503050201020203" pitchFamily="18" charset="-78"/>
              </a:rPr>
              <a:t> – لاین استور</a:t>
            </a:r>
            <a:endParaRPr lang="da-DK" sz="2800" dirty="0">
              <a:latin typeface="+mj-lt"/>
              <a:ea typeface="Calibri" pitchFamily="34" charset="0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7080250" y="1760592"/>
            <a:ext cx="2655888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>
                <a:latin typeface="+mn-lt"/>
                <a:cs typeface="IRANSans" panose="02040503050201020203" pitchFamily="18" charset="-78"/>
              </a:rPr>
              <a:t>نقاط ضعف (</a:t>
            </a:r>
            <a:r>
              <a:rPr lang="en-US" sz="1600" b="1" noProof="1">
                <a:latin typeface="+mn-lt"/>
                <a:cs typeface="IRANSans" panose="02040503050201020203" pitchFamily="18" charset="-78"/>
              </a:rPr>
              <a:t>weakness</a:t>
            </a:r>
            <a:r>
              <a:rPr lang="fa-IR" sz="1600" b="1" noProof="1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566898" y="1718101"/>
            <a:ext cx="2655888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>
                <a:latin typeface="+mn-lt"/>
                <a:cs typeface="IRANSans" panose="02040503050201020203" pitchFamily="18" charset="-78"/>
              </a:rPr>
              <a:t>نقاط قوت(</a:t>
            </a:r>
            <a:r>
              <a:rPr lang="en-US" sz="1600" b="1" noProof="1">
                <a:latin typeface="+mn-lt"/>
                <a:cs typeface="IRANSans" panose="02040503050201020203" pitchFamily="18" charset="-78"/>
              </a:rPr>
              <a:t>strength</a:t>
            </a:r>
            <a:r>
              <a:rPr lang="fa-IR" sz="1600" b="1" noProof="1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600869" y="3475262"/>
            <a:ext cx="2655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00000"/>
              </a:lnSpc>
            </a:pPr>
            <a:r>
              <a:rPr lang="fa-IR" sz="1600" b="1" noProof="1">
                <a:latin typeface="+mn-lt"/>
                <a:cs typeface="IRANSans" panose="02040503050201020203" pitchFamily="18" charset="-78"/>
              </a:rPr>
              <a:t>فرصت‌های پیش رو (</a:t>
            </a:r>
            <a:r>
              <a:rPr lang="en-US" sz="1600" b="1" dirty="0">
                <a:latin typeface="+mn-lt"/>
                <a:cs typeface="IRANSans" panose="02040503050201020203" pitchFamily="18" charset="-78"/>
              </a:rPr>
              <a:t>Opportunities</a:t>
            </a:r>
            <a:r>
              <a:rPr lang="fa-IR" sz="1600" b="1" noProof="1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637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5432" y="130638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689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1544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163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5119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0215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42879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41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593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5067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7021512" y="2789237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7541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5067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2593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7021512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0" name="Right Arrow 29"/>
          <p:cNvSpPr/>
          <p:nvPr/>
        </p:nvSpPr>
        <p:spPr bwMode="auto">
          <a:xfrm>
            <a:off x="392113" y="2789238"/>
            <a:ext cx="1295400" cy="9906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18" name="TextBox 27"/>
          <p:cNvSpPr txBox="1">
            <a:spLocks noChangeArrowheads="1"/>
          </p:cNvSpPr>
          <p:nvPr/>
        </p:nvSpPr>
        <p:spPr bwMode="auto">
          <a:xfrm>
            <a:off x="392113" y="3035300"/>
            <a:ext cx="9144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2018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392113" y="4922838"/>
            <a:ext cx="1295400" cy="9906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20" name="TextBox 31"/>
          <p:cNvSpPr txBox="1">
            <a:spLocks noChangeArrowheads="1"/>
          </p:cNvSpPr>
          <p:nvPr/>
        </p:nvSpPr>
        <p:spPr bwMode="auto">
          <a:xfrm>
            <a:off x="392113" y="5168900"/>
            <a:ext cx="9144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2019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22" name="Tekstboks 3"/>
          <p:cNvSpPr txBox="1">
            <a:spLocks noChangeArrowheads="1"/>
          </p:cNvSpPr>
          <p:nvPr/>
        </p:nvSpPr>
        <p:spPr bwMode="auto">
          <a:xfrm>
            <a:off x="242888" y="198437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5649912" y="185455"/>
            <a:ext cx="4320397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b="1" noProof="1">
                <a:latin typeface="+mn-lt"/>
                <a:cs typeface="IRANSans" panose="02040503050201020203" pitchFamily="18" charset="-78"/>
              </a:rPr>
              <a:t>بررسی و مقایسه </a:t>
            </a:r>
            <a:r>
              <a:rPr lang="en-US" b="1" noProof="1">
                <a:latin typeface="+mn-lt"/>
                <a:cs typeface="IRANSans" panose="02040503050201020203" pitchFamily="18" charset="-78"/>
              </a:rPr>
              <a:t>SWOT</a:t>
            </a:r>
            <a:r>
              <a:rPr lang="fa-IR" b="1" noProof="1">
                <a:latin typeface="+mn-lt"/>
                <a:cs typeface="IRANSans" panose="02040503050201020203" pitchFamily="18" charset="-78"/>
              </a:rPr>
              <a:t> در سال های متوالی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1276660" y="2951119"/>
            <a:ext cx="2530967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1279340" y="5304406"/>
            <a:ext cx="2530967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3022909" y="2994583"/>
            <a:ext cx="2530967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2989888" y="5317720"/>
            <a:ext cx="2530967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8" name="TextBox 28"/>
          <p:cNvSpPr txBox="1">
            <a:spLocks noChangeArrowheads="1"/>
          </p:cNvSpPr>
          <p:nvPr/>
        </p:nvSpPr>
        <p:spPr bwMode="auto">
          <a:xfrm>
            <a:off x="5268913" y="2952816"/>
            <a:ext cx="1600200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 در محیط 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9" name="TextBox 28"/>
          <p:cNvSpPr txBox="1">
            <a:spLocks noChangeArrowheads="1"/>
          </p:cNvSpPr>
          <p:nvPr/>
        </p:nvSpPr>
        <p:spPr bwMode="auto">
          <a:xfrm>
            <a:off x="5229551" y="5290106"/>
            <a:ext cx="1600200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 در محیط 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40" name="TextBox 28"/>
          <p:cNvSpPr txBox="1">
            <a:spLocks noChangeArrowheads="1"/>
          </p:cNvSpPr>
          <p:nvPr/>
        </p:nvSpPr>
        <p:spPr bwMode="auto">
          <a:xfrm>
            <a:off x="7004050" y="2951202"/>
            <a:ext cx="1600200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41" name="TextBox 28"/>
          <p:cNvSpPr txBox="1">
            <a:spLocks noChangeArrowheads="1"/>
          </p:cNvSpPr>
          <p:nvPr/>
        </p:nvSpPr>
        <p:spPr bwMode="auto">
          <a:xfrm>
            <a:off x="7019924" y="5287332"/>
            <a:ext cx="1600200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3317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D4F4F9"/>
                </a:gs>
                <a:gs pos="100000">
                  <a:srgbClr val="88AACA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3334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00B0F0"/>
                  </a:gs>
                  <a:gs pos="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3318" name="Group 23"/>
          <p:cNvGrpSpPr>
            <a:grpSpLocks/>
          </p:cNvGrpSpPr>
          <p:nvPr/>
        </p:nvGrpSpPr>
        <p:grpSpPr bwMode="auto">
          <a:xfrm>
            <a:off x="644525" y="5532438"/>
            <a:ext cx="1576388" cy="1576387"/>
            <a:chOff x="3363913" y="2052629"/>
            <a:chExt cx="1575687" cy="1576235"/>
          </a:xfrm>
        </p:grpSpPr>
        <p:sp>
          <p:nvSpPr>
            <p:cNvPr id="22" name="TextBox 21"/>
            <p:cNvSpPr txBox="1"/>
            <p:nvPr/>
          </p:nvSpPr>
          <p:spPr>
            <a:xfrm>
              <a:off x="3699529" y="2105598"/>
              <a:ext cx="1066800" cy="1048648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rgbClr val="0070C0"/>
                  </a:solidFill>
                  <a:effectLst>
                    <a:outerShdw blurRad="127000" dir="5220000" sy="-20000" rotWithShape="0">
                      <a:prstClr val="black">
                        <a:alpha val="25000"/>
                      </a:prstClr>
                    </a:outerShdw>
                  </a:effectLst>
                  <a:latin typeface="Verdana" pitchFamily="34" charset="0"/>
                </a:rPr>
                <a:t>S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63913" y="2052629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5" name="Right Arrow 24"/>
          <p:cNvSpPr/>
          <p:nvPr/>
        </p:nvSpPr>
        <p:spPr bwMode="auto">
          <a:xfrm rot="10800000">
            <a:off x="6023770" y="4371295"/>
            <a:ext cx="362743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3320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D4F4F9"/>
                </a:gs>
                <a:gs pos="100000">
                  <a:srgbClr val="88AACA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332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00B0F0"/>
                  </a:gs>
                  <a:gs pos="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678113" y="2832780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6550026" y="2160690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 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2387601" y="2027237"/>
            <a:ext cx="3573462" cy="88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اهداف و پروژه‌های آینده بر اساس بررسی استراتژیک نقاط قوت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7859712" y="302861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 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4342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4358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4343" name="Group 27"/>
          <p:cNvGrpSpPr>
            <a:grpSpLocks/>
          </p:cNvGrpSpPr>
          <p:nvPr/>
        </p:nvGrpSpPr>
        <p:grpSpPr bwMode="auto">
          <a:xfrm>
            <a:off x="620713" y="5538788"/>
            <a:ext cx="1576387" cy="2127250"/>
            <a:chOff x="569025" y="5456238"/>
            <a:chExt cx="1575687" cy="2127554"/>
          </a:xfrm>
        </p:grpSpPr>
        <p:sp>
          <p:nvSpPr>
            <p:cNvPr id="29" name="TextBox 28"/>
            <p:cNvSpPr txBox="1"/>
            <p:nvPr/>
          </p:nvSpPr>
          <p:spPr>
            <a:xfrm>
              <a:off x="752487" y="5590477"/>
              <a:ext cx="1066800" cy="1993315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27000" dir="5220000" sy="-20000" rotWithShape="0">
                      <a:prstClr val="black">
                        <a:alpha val="20000"/>
                      </a:prstClr>
                    </a:outerShdw>
                  </a:effectLst>
                  <a:latin typeface="Verdana" pitchFamily="34" charset="0"/>
                </a:rPr>
                <a:t>W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69025" y="5456238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1" name="Right Arrow 30"/>
          <p:cNvSpPr/>
          <p:nvPr/>
        </p:nvSpPr>
        <p:spPr bwMode="auto">
          <a:xfrm rot="10800000">
            <a:off x="6018305" y="4313237"/>
            <a:ext cx="400751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4345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4350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4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2560545" y="2027237"/>
            <a:ext cx="3317967" cy="88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اهداف و پروژه‌های آینده بر اساس بررسی استراتژیک 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6550026" y="2160690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7783512" y="302006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5366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AFE87E"/>
                </a:gs>
                <a:gs pos="100000">
                  <a:srgbClr val="64D011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5381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64D011"/>
                  </a:gs>
                  <a:gs pos="0">
                    <a:srgbClr val="326609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869019" y="5649850"/>
            <a:ext cx="1066800" cy="1048749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32660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20712" y="5556402"/>
            <a:ext cx="1575687" cy="1576235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 dirty="0">
              <a:solidFill>
                <a:srgbClr val="326609"/>
              </a:solidFill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10800000">
            <a:off x="6030912" y="4313238"/>
            <a:ext cx="355601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5370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AFE87E"/>
                </a:gs>
                <a:gs pos="100000">
                  <a:srgbClr val="64D011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537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64D011"/>
                  </a:gs>
                  <a:gs pos="0">
                    <a:srgbClr val="326609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5373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2387601" y="2105435"/>
            <a:ext cx="3573462" cy="60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اهداف و پروژه‌های آینده بر اساس بررسی استراتژیک فرصت‌های پیش رو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6579054" y="2053106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7029450" y="274278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 در محیط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6390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640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6391" name="Group 25"/>
          <p:cNvGrpSpPr>
            <a:grpSpLocks/>
          </p:cNvGrpSpPr>
          <p:nvPr/>
        </p:nvGrpSpPr>
        <p:grpSpPr bwMode="auto">
          <a:xfrm>
            <a:off x="620713" y="5556250"/>
            <a:ext cx="1576387" cy="1576388"/>
            <a:chOff x="5080701" y="3657763"/>
            <a:chExt cx="1575687" cy="1576235"/>
          </a:xfrm>
        </p:grpSpPr>
        <p:sp>
          <p:nvSpPr>
            <p:cNvPr id="22" name="TextBox 21"/>
            <p:cNvSpPr txBox="1"/>
            <p:nvPr/>
          </p:nvSpPr>
          <p:spPr>
            <a:xfrm>
              <a:off x="5420697" y="3862961"/>
              <a:ext cx="1066800" cy="1048647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rgbClr val="A6A6A6"/>
                  </a:solidFill>
                  <a:effectLst>
                    <a:outerShdw blurRad="127000" dir="5220000" sy="-20000" rotWithShape="0">
                      <a:prstClr val="black">
                        <a:alpha val="20000"/>
                      </a:prstClr>
                    </a:outerShdw>
                  </a:effectLst>
                  <a:latin typeface="Verdana" pitchFamily="34" charset="0"/>
                </a:rPr>
                <a:t>T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080701" y="3657763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solidFill>
                  <a:srgbClr val="A6A6A6"/>
                </a:solidFill>
              </a:endParaRPr>
            </a:p>
          </p:txBody>
        </p:sp>
      </p:grpSp>
      <p:sp>
        <p:nvSpPr>
          <p:cNvPr id="27" name="Right Arrow 26"/>
          <p:cNvSpPr/>
          <p:nvPr/>
        </p:nvSpPr>
        <p:spPr bwMode="auto">
          <a:xfrm rot="10800000">
            <a:off x="6023770" y="4313238"/>
            <a:ext cx="362743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6393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6398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6396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2525712" y="1951037"/>
            <a:ext cx="3316288" cy="88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اهداف و پروژه‌های آینده بر اساس بررسی استراتژیک تهدیدها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6550026" y="2027237"/>
            <a:ext cx="3040062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7859712" y="315421"/>
            <a:ext cx="3040062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flipV="1">
            <a:off x="0" y="16509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1236210" y="4303944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0070C0"/>
                </a:solidFill>
                <a:effectLst>
                  <a:outerShdw blurRad="127000" dir="5220000" sy="-20000" rotWithShape="0">
                    <a:prstClr val="black">
                      <a:alpha val="25000"/>
                    </a:prstClr>
                  </a:out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2647048" y="4285130"/>
            <a:ext cx="987588" cy="1993625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59595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174191" y="5921665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32660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829575" y="5931071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bg1">
                    <a:lumMod val="65000"/>
                  </a:schemeClr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14825" y="5741080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44321" y="5835141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rgbClr val="326609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77208" y="4160838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25513" y="4254900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17421" name="Grupper 5"/>
          <p:cNvGrpSpPr>
            <a:grpSpLocks/>
          </p:cNvGrpSpPr>
          <p:nvPr/>
        </p:nvGrpSpPr>
        <p:grpSpPr bwMode="auto">
          <a:xfrm>
            <a:off x="4659313" y="1493838"/>
            <a:ext cx="4572000" cy="5410200"/>
            <a:chOff x="-38100" y="5366940"/>
            <a:chExt cx="9296400" cy="5411645"/>
          </a:xfrm>
        </p:grpSpPr>
        <p:sp>
          <p:nvSpPr>
            <p:cNvPr id="14" name="Rektangel 18"/>
            <p:cNvSpPr/>
            <p:nvPr/>
          </p:nvSpPr>
          <p:spPr>
            <a:xfrm>
              <a:off x="-2594" y="5549551"/>
              <a:ext cx="9225386" cy="5229034"/>
            </a:xfrm>
            <a:prstGeom prst="rect">
              <a:avLst/>
            </a:prstGeom>
            <a:gradFill rotWithShape="1"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742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16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rgbClr val="00B0F0"/>
                  </a:gs>
                  <a:gs pos="10000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7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116513" y="2179638"/>
            <a:ext cx="3733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742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4676776" y="2004654"/>
            <a:ext cx="4554536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+mn-lt"/>
                <a:cs typeface="IRANSans" panose="02040503050201020203" pitchFamily="18" charset="-78"/>
              </a:rPr>
              <a:t>خلاصه تحلیل و جمع‌بندی تصمیمات براساس </a:t>
            </a:r>
            <a:r>
              <a:rPr lang="en-US" sz="1600" b="1" noProof="1">
                <a:latin typeface="+mn-lt"/>
                <a:cs typeface="IRANSans" panose="02040503050201020203" pitchFamily="18" charset="-78"/>
              </a:rPr>
              <a:t>SWOT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7330282" y="237505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خلاصه و جمع‌بندی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44512" y="4237034"/>
            <a:ext cx="4466439" cy="3048000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549592" y="1189037"/>
            <a:ext cx="4466439" cy="3048000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029815" y="1171331"/>
            <a:ext cx="4466439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045392" y="4237037"/>
            <a:ext cx="4466439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grpSp>
        <p:nvGrpSpPr>
          <p:cNvPr id="4114" name="Group 21"/>
          <p:cNvGrpSpPr>
            <a:grpSpLocks/>
          </p:cNvGrpSpPr>
          <p:nvPr/>
        </p:nvGrpSpPr>
        <p:grpSpPr bwMode="auto">
          <a:xfrm>
            <a:off x="549275" y="1189038"/>
            <a:ext cx="736600" cy="736600"/>
            <a:chOff x="8240712" y="5684837"/>
            <a:chExt cx="736910" cy="737125"/>
          </a:xfrm>
        </p:grpSpPr>
        <p:sp>
          <p:nvSpPr>
            <p:cNvPr id="12" name="Rectangle 11"/>
            <p:cNvSpPr/>
            <p:nvPr/>
          </p:nvSpPr>
          <p:spPr bwMode="auto">
            <a:xfrm>
              <a:off x="8240712" y="5684837"/>
              <a:ext cx="736910" cy="737125"/>
            </a:xfrm>
            <a:prstGeom prst="rect">
              <a:avLst/>
            </a:prstGeom>
            <a:gradFill>
              <a:gsLst>
                <a:gs pos="0">
                  <a:srgbClr val="00B0F0">
                    <a:alpha val="30000"/>
                  </a:srgbClr>
                </a:gs>
                <a:gs pos="100000">
                  <a:srgbClr val="004C84">
                    <a:alpha val="65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46961" y="5795613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S</a:t>
              </a:r>
            </a:p>
          </p:txBody>
        </p:sp>
      </p:grpSp>
      <p:grpSp>
        <p:nvGrpSpPr>
          <p:cNvPr id="4115" name="Group 18"/>
          <p:cNvGrpSpPr>
            <a:grpSpLocks/>
          </p:cNvGrpSpPr>
          <p:nvPr/>
        </p:nvGrpSpPr>
        <p:grpSpPr bwMode="auto">
          <a:xfrm>
            <a:off x="5045075" y="1189038"/>
            <a:ext cx="736600" cy="736600"/>
            <a:chOff x="5040312" y="731837"/>
            <a:chExt cx="736910" cy="737125"/>
          </a:xfrm>
        </p:grpSpPr>
        <p:sp>
          <p:nvSpPr>
            <p:cNvPr id="10" name="Rectangle 9"/>
            <p:cNvSpPr/>
            <p:nvPr/>
          </p:nvSpPr>
          <p:spPr bwMode="auto">
            <a:xfrm>
              <a:off x="5040312" y="731837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58000"/>
                  </a:schemeClr>
                </a:gs>
                <a:gs pos="100000">
                  <a:schemeClr val="tx1">
                    <a:lumMod val="65000"/>
                    <a:lumOff val="35000"/>
                    <a:alpha val="74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96452" y="872442"/>
              <a:ext cx="596410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W</a:t>
              </a:r>
            </a:p>
          </p:txBody>
        </p:sp>
      </p:grpSp>
      <p:grpSp>
        <p:nvGrpSpPr>
          <p:cNvPr id="4116" name="Group 19"/>
          <p:cNvGrpSpPr>
            <a:grpSpLocks/>
          </p:cNvGrpSpPr>
          <p:nvPr/>
        </p:nvGrpSpPr>
        <p:grpSpPr bwMode="auto">
          <a:xfrm>
            <a:off x="5045075" y="4237038"/>
            <a:ext cx="736600" cy="736600"/>
            <a:chOff x="9030172" y="6475566"/>
            <a:chExt cx="736910" cy="737125"/>
          </a:xfrm>
        </p:grpSpPr>
        <p:sp>
          <p:nvSpPr>
            <p:cNvPr id="11" name="Rectangle 10"/>
            <p:cNvSpPr/>
            <p:nvPr/>
          </p:nvSpPr>
          <p:spPr bwMode="auto">
            <a:xfrm>
              <a:off x="9030172" y="6475566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66000"/>
                  </a:schemeClr>
                </a:gs>
                <a:gs pos="100000">
                  <a:schemeClr val="bg1">
                    <a:lumMod val="65000"/>
                    <a:alpha val="75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5279" y="6611247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4117" name="Group 20"/>
          <p:cNvGrpSpPr>
            <a:grpSpLocks/>
          </p:cNvGrpSpPr>
          <p:nvPr/>
        </p:nvGrpSpPr>
        <p:grpSpPr bwMode="auto">
          <a:xfrm>
            <a:off x="549275" y="4262438"/>
            <a:ext cx="736600" cy="736600"/>
            <a:chOff x="8240712" y="6468732"/>
            <a:chExt cx="736910" cy="737125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240712" y="6468732"/>
              <a:ext cx="736910" cy="737125"/>
            </a:xfrm>
            <a:prstGeom prst="rect">
              <a:avLst/>
            </a:prstGeom>
            <a:gradFill>
              <a:gsLst>
                <a:gs pos="0">
                  <a:srgbClr val="64D011">
                    <a:alpha val="70000"/>
                  </a:srgbClr>
                </a:gs>
                <a:gs pos="100000">
                  <a:srgbClr val="326609">
                    <a:alpha val="88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49466" y="6612811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O</a:t>
              </a:r>
            </a:p>
          </p:txBody>
        </p:sp>
      </p:grp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6298056" y="449262"/>
            <a:ext cx="3208695" cy="50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latin typeface="+mn-lt"/>
                <a:ea typeface="Calibri" pitchFamily="34" charset="0"/>
                <a:cs typeface="IRANSans" panose="02040503050201020203" pitchFamily="18" charset="-78"/>
              </a:rPr>
              <a:t>تحلیل </a:t>
            </a:r>
            <a:r>
              <a:rPr lang="en-US" sz="2800" b="1" dirty="0">
                <a:latin typeface="+mn-lt"/>
                <a:ea typeface="Calibri" pitchFamily="34" charset="0"/>
                <a:cs typeface="IRANSans" panose="02040503050201020203" pitchFamily="18" charset="-78"/>
              </a:rPr>
              <a:t>SWOT</a:t>
            </a:r>
            <a:endParaRPr lang="da-DK" sz="2800" dirty="0">
              <a:latin typeface="+mn-lt"/>
              <a:ea typeface="Calibri" pitchFamily="34" charset="0"/>
              <a:cs typeface="IRANSans" panose="02040503050201020203" pitchFamily="18" charset="-78"/>
            </a:endParaRP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6805842" y="1292310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>
                <a:latin typeface="+mn-lt"/>
                <a:cs typeface="IRANSans" panose="02040503050201020203" pitchFamily="18" charset="-78"/>
              </a:rPr>
              <a:t>نقاط ضعف (</a:t>
            </a:r>
            <a:r>
              <a:rPr lang="en-US" b="1" noProof="1">
                <a:latin typeface="+mn-lt"/>
                <a:cs typeface="IRANSans" panose="02040503050201020203" pitchFamily="18" charset="-78"/>
              </a:rPr>
              <a:t>weakness</a:t>
            </a:r>
            <a:r>
              <a:rPr lang="fa-IR" b="1" noProof="1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2339403" y="1340237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>
                <a:latin typeface="+mn-lt"/>
                <a:cs typeface="IRANSans" panose="02040503050201020203" pitchFamily="18" charset="-78"/>
              </a:rPr>
              <a:t>نقاط قوت(</a:t>
            </a:r>
            <a:r>
              <a:rPr lang="en-US" b="1" noProof="1">
                <a:latin typeface="+mn-lt"/>
                <a:cs typeface="IRANSans" panose="02040503050201020203" pitchFamily="18" charset="-78"/>
              </a:rPr>
              <a:t>strength</a:t>
            </a:r>
            <a:r>
              <a:rPr lang="fa-IR" b="1" noProof="1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6716712" y="4329705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>
                <a:latin typeface="+mn-lt"/>
                <a:cs typeface="IRANSans" panose="02040503050201020203" pitchFamily="18" charset="-78"/>
              </a:rPr>
              <a:t>تهدیدها</a:t>
            </a:r>
            <a:r>
              <a:rPr lang="en-US" b="1" noProof="1">
                <a:latin typeface="+mn-lt"/>
                <a:cs typeface="IRANSans" panose="02040503050201020203" pitchFamily="18" charset="-78"/>
              </a:rPr>
              <a:t> </a:t>
            </a:r>
            <a:r>
              <a:rPr lang="fa-IR" b="1" noProof="1">
                <a:latin typeface="+mn-lt"/>
                <a:cs typeface="IRANSans" panose="02040503050201020203" pitchFamily="18" charset="-78"/>
              </a:rPr>
              <a:t>(</a:t>
            </a:r>
            <a:r>
              <a:rPr lang="en-US" b="1" noProof="1">
                <a:latin typeface="+mn-lt"/>
                <a:cs typeface="IRANSans" panose="02040503050201020203" pitchFamily="18" charset="-78"/>
              </a:rPr>
              <a:t>Threats</a:t>
            </a:r>
            <a:r>
              <a:rPr lang="fa-IR" b="1" noProof="1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1154112" y="4388237"/>
            <a:ext cx="3791134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sz="1600" b="1" noProof="1">
                <a:latin typeface="+mn-lt"/>
                <a:cs typeface="IRANSans" panose="02040503050201020203" pitchFamily="18" charset="-78"/>
              </a:rPr>
              <a:t>فرصت‌های پیش رو (</a:t>
            </a:r>
            <a:r>
              <a:rPr lang="en-US" sz="1600" b="1" dirty="0">
                <a:latin typeface="+mn-lt"/>
                <a:cs typeface="IRANSans" panose="02040503050201020203" pitchFamily="18" charset="-78"/>
              </a:rPr>
              <a:t>Opportunities</a:t>
            </a:r>
            <a:r>
              <a:rPr lang="fa-IR" sz="1600" b="1" noProof="1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9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03832" y="84410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1227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98963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5146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1682187" y="2869466"/>
            <a:ext cx="1613694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sz="1600" b="1" noProof="1">
                <a:latin typeface="+mn-lt"/>
                <a:cs typeface="IRANSans" panose="02040503050201020203" pitchFamily="18" charset="-78"/>
              </a:rPr>
              <a:t>نقاط قوت اصلی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2982912" y="2841540"/>
            <a:ext cx="2655888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>
                <a:latin typeface="+mn-lt"/>
                <a:cs typeface="IRANSans" panose="02040503050201020203" pitchFamily="18" charset="-78"/>
              </a:rPr>
              <a:t>نقاط قوت اصلی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5194611" y="2841540"/>
            <a:ext cx="265588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 اصلی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8274995" y="4963905"/>
            <a:ext cx="1565917" cy="5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+mn-lt"/>
                <a:cs typeface="IRANSans" panose="02040503050201020203" pitchFamily="18" charset="-78"/>
              </a:rPr>
              <a:t>اهمیت استراتژیک و قدرت نسبی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416394" y="4963905"/>
            <a:ext cx="1565917" cy="77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4246555" y="4981785"/>
            <a:ext cx="1565917" cy="77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471" y="219990"/>
            <a:ext cx="2700762" cy="5547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0919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02112" y="2738206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26394" y="49466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6163" name="TextBox 28"/>
          <p:cNvSpPr txBox="1">
            <a:spLocks noChangeArrowheads="1"/>
          </p:cNvSpPr>
          <p:nvPr/>
        </p:nvSpPr>
        <p:spPr bwMode="auto">
          <a:xfrm>
            <a:off x="6307138" y="2773329"/>
            <a:ext cx="1600200" cy="29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 اصلی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6166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57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dirty="0"/>
              <a:t>تاثیر</a:t>
            </a:r>
            <a:endParaRPr lang="en-US" sz="1200" dirty="0"/>
          </a:p>
          <a:p>
            <a:endParaRPr lang="en-US" dirty="0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8943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6170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79701" y="2813541"/>
            <a:ext cx="1372492" cy="2927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 اصلی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02112" y="2773329"/>
            <a:ext cx="1600200" cy="2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 اصلی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8204282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375792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4194840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7175500" y="273050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>
                <a:latin typeface="+mn-lt"/>
                <a:cs typeface="IRANSans" panose="02040503050201020203" pitchFamily="18" charset="-78"/>
              </a:rPr>
              <a:t>نقاط ضعف (</a:t>
            </a:r>
            <a:r>
              <a:rPr lang="en-US" b="1" noProof="1">
                <a:latin typeface="+mn-lt"/>
                <a:cs typeface="IRANSans" panose="02040503050201020203" pitchFamily="18" charset="-78"/>
              </a:rPr>
              <a:t>weakness</a:t>
            </a:r>
            <a:r>
              <a:rPr lang="fa-IR" b="1" noProof="1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84744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1227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98963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6103375" y="333416"/>
            <a:ext cx="3791134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b="1" noProof="1">
                <a:latin typeface="+mn-lt"/>
                <a:cs typeface="IRANSans" panose="02040503050201020203" pitchFamily="18" charset="-78"/>
              </a:rPr>
              <a:t>فرصت‌های پیش رو (</a:t>
            </a:r>
            <a:r>
              <a:rPr lang="en-US" b="1" dirty="0">
                <a:latin typeface="+mn-lt"/>
                <a:cs typeface="IRANSans" panose="02040503050201020203" pitchFamily="18" charset="-78"/>
              </a:rPr>
              <a:t>Opportunities</a:t>
            </a:r>
            <a:r>
              <a:rPr lang="fa-IR" b="1" noProof="1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77830" y="2742404"/>
            <a:ext cx="1600200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 در محیط 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28"/>
          <p:cNvSpPr txBox="1">
            <a:spLocks noChangeArrowheads="1"/>
          </p:cNvSpPr>
          <p:nvPr/>
        </p:nvSpPr>
        <p:spPr bwMode="auto">
          <a:xfrm>
            <a:off x="1852141" y="2742404"/>
            <a:ext cx="1600200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 در محیط 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1" name="TextBox 28"/>
          <p:cNvSpPr txBox="1">
            <a:spLocks noChangeArrowheads="1"/>
          </p:cNvSpPr>
          <p:nvPr/>
        </p:nvSpPr>
        <p:spPr bwMode="auto">
          <a:xfrm>
            <a:off x="6398742" y="2776577"/>
            <a:ext cx="1600200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 در محیط 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8204282" y="4999037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357746" y="4999037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4228343" y="4999037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40" name="Tekstboks 3"/>
          <p:cNvSpPr txBox="1">
            <a:spLocks noChangeArrowheads="1"/>
          </p:cNvSpPr>
          <p:nvPr/>
        </p:nvSpPr>
        <p:spPr bwMode="auto">
          <a:xfrm>
            <a:off x="242888" y="274637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23479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368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26394" y="49466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8943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821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7220020" y="298767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>
                <a:latin typeface="+mn-lt"/>
                <a:cs typeface="IRANSans" panose="02040503050201020203" pitchFamily="18" charset="-78"/>
              </a:rPr>
              <a:t>تهدیدها</a:t>
            </a:r>
            <a:r>
              <a:rPr lang="en-US" b="1" noProof="1">
                <a:latin typeface="+mn-lt"/>
                <a:cs typeface="IRANSans" panose="02040503050201020203" pitchFamily="18" charset="-78"/>
              </a:rPr>
              <a:t> </a:t>
            </a:r>
            <a:r>
              <a:rPr lang="fa-IR" b="1" noProof="1">
                <a:latin typeface="+mn-lt"/>
                <a:cs typeface="IRANSans" panose="02040503050201020203" pitchFamily="18" charset="-78"/>
              </a:rPr>
              <a:t>(</a:t>
            </a:r>
            <a:r>
              <a:rPr lang="en-US" b="1" noProof="1">
                <a:latin typeface="+mn-lt"/>
                <a:cs typeface="IRANSans" panose="02040503050201020203" pitchFamily="18" charset="-78"/>
              </a:rPr>
              <a:t>Threats</a:t>
            </a:r>
            <a:r>
              <a:rPr lang="fa-IR" b="1" noProof="1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2247021" y="2826287"/>
            <a:ext cx="834714" cy="29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r>
              <a:rPr lang="en-US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4547993" y="2826287"/>
            <a:ext cx="834714" cy="29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r>
              <a:rPr lang="en-US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6822031" y="2865696"/>
            <a:ext cx="834714" cy="29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r>
              <a:rPr lang="en-US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8204282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419720" y="5016526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4256181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" name="Left-Right Arrow 5"/>
          <p:cNvSpPr/>
          <p:nvPr/>
        </p:nvSpPr>
        <p:spPr bwMode="auto">
          <a:xfrm>
            <a:off x="4325938" y="12128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139633" y="755658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1353" y="1025404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483033" y="755658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65665" y="977779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611312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611312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1611312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5849151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5849151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849151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3" name="Left-Right Arrow 22"/>
          <p:cNvSpPr/>
          <p:nvPr/>
        </p:nvSpPr>
        <p:spPr bwMode="auto">
          <a:xfrm>
            <a:off x="4325938" y="28892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4" name="Left-Right Arrow 23"/>
          <p:cNvSpPr/>
          <p:nvPr/>
        </p:nvSpPr>
        <p:spPr bwMode="auto">
          <a:xfrm>
            <a:off x="4325938" y="45656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5" name="Left-Right Arrow 24"/>
          <p:cNvSpPr/>
          <p:nvPr/>
        </p:nvSpPr>
        <p:spPr bwMode="auto">
          <a:xfrm>
            <a:off x="4325938" y="62420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54" name="Tekstboks 3"/>
          <p:cNvSpPr txBox="1">
            <a:spLocks noChangeArrowheads="1"/>
          </p:cNvSpPr>
          <p:nvPr/>
        </p:nvSpPr>
        <p:spPr bwMode="auto">
          <a:xfrm>
            <a:off x="242888" y="122237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5649912" y="185455"/>
            <a:ext cx="4320397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یافتن ارتباط بین نقاط قوت و فرصت های بازار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5696751" y="2508250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 های موجود در محیط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5741201" y="4146647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 های موجود در محیط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5729015" y="5842357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 های موجود در محیط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1458912" y="2531562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1504950" y="4143096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1516062" y="5871329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151517" y="779482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10324" y="1001603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365073" y="779482"/>
            <a:ext cx="1575918" cy="157637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66000"/>
                </a:schemeClr>
              </a:gs>
              <a:gs pos="100000">
                <a:schemeClr val="bg1">
                  <a:lumMod val="50000"/>
                  <a:alpha val="7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6440" y="1001603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6" name="Left-Right Arrow 5"/>
          <p:cNvSpPr/>
          <p:nvPr/>
        </p:nvSpPr>
        <p:spPr bwMode="auto">
          <a:xfrm>
            <a:off x="4306888" y="12652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93834" y="24320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593834" y="41084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593834" y="57848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831673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831673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5831673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0" name="Left-Right Arrow 19"/>
          <p:cNvSpPr/>
          <p:nvPr/>
        </p:nvSpPr>
        <p:spPr bwMode="auto">
          <a:xfrm>
            <a:off x="4306888" y="29416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" name="Left-Right Arrow 20"/>
          <p:cNvSpPr/>
          <p:nvPr/>
        </p:nvSpPr>
        <p:spPr bwMode="auto">
          <a:xfrm>
            <a:off x="4306888" y="45418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2" name="Left-Right Arrow 21"/>
          <p:cNvSpPr/>
          <p:nvPr/>
        </p:nvSpPr>
        <p:spPr bwMode="auto">
          <a:xfrm>
            <a:off x="4306888" y="62944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8" name="Tekstboks 3"/>
          <p:cNvSpPr txBox="1">
            <a:spLocks noChangeArrowheads="1"/>
          </p:cNvSpPr>
          <p:nvPr/>
        </p:nvSpPr>
        <p:spPr bwMode="auto">
          <a:xfrm>
            <a:off x="242888" y="150812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1668463" y="2522351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1668463" y="4185878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1685269" y="5899322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5902325" y="2527461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5915042" y="5727798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5902325" y="4141689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5649912" y="185455"/>
            <a:ext cx="4320397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b="1" noProof="1">
                <a:latin typeface="IRANSans" panose="02040503050201020203" pitchFamily="18" charset="-78"/>
                <a:cs typeface="IRANSans" panose="02040503050201020203" pitchFamily="18" charset="-78"/>
              </a:rPr>
              <a:t>یافتن ارتباط بین نقاط ضعف و تهدیدهای بازار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637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5432" y="161118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689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1544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163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5119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5312" y="1341437"/>
            <a:ext cx="1575918" cy="157637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66000"/>
                </a:schemeClr>
              </a:gs>
              <a:gs pos="100000">
                <a:schemeClr val="tx1">
                  <a:lumMod val="50000"/>
                  <a:lumOff val="50000"/>
                  <a:alpha val="7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66679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41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593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5067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6979118" y="3087378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7541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5067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2593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6979118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93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1278808" y="3166333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1223469" y="4904987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3019669" y="3146682"/>
            <a:ext cx="2530967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2977655" y="4885336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3" name="TextBox 28"/>
          <p:cNvSpPr txBox="1">
            <a:spLocks noChangeArrowheads="1"/>
          </p:cNvSpPr>
          <p:nvPr/>
        </p:nvSpPr>
        <p:spPr bwMode="auto">
          <a:xfrm>
            <a:off x="5256771" y="3094627"/>
            <a:ext cx="1600200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 در محیط </a:t>
            </a:r>
            <a:endParaRPr lang="en-US" sz="16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4" name="TextBox 28"/>
          <p:cNvSpPr txBox="1">
            <a:spLocks noChangeArrowheads="1"/>
          </p:cNvSpPr>
          <p:nvPr/>
        </p:nvSpPr>
        <p:spPr bwMode="auto">
          <a:xfrm>
            <a:off x="5219701" y="4831224"/>
            <a:ext cx="1600200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 در محیط </a:t>
            </a:r>
            <a:endParaRPr lang="en-US" sz="16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5" name="TextBox 28"/>
          <p:cNvSpPr txBox="1">
            <a:spLocks noChangeArrowheads="1"/>
          </p:cNvSpPr>
          <p:nvPr/>
        </p:nvSpPr>
        <p:spPr bwMode="auto">
          <a:xfrm>
            <a:off x="6917531" y="3104145"/>
            <a:ext cx="1600200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6" name="TextBox 28"/>
          <p:cNvSpPr txBox="1">
            <a:spLocks noChangeArrowheads="1"/>
          </p:cNvSpPr>
          <p:nvPr/>
        </p:nvSpPr>
        <p:spPr bwMode="auto">
          <a:xfrm>
            <a:off x="6917531" y="4879659"/>
            <a:ext cx="1600200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>2010-05-19T22:10:00+00:00</IntlLangReviewDate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Community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2010-05-19T22:06:33+00:00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834326</Value>
      <Value>1313798</Value>
    </PublishStatusLookup>
    <APAuthor xmlns="4873beb7-5857-4685-be1f-d57550cc96cc">
      <UserInfo>
        <DisplayName/>
        <AccountId>92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 xsi:nil="true"/>
    <MachineTranslated xmlns="4873beb7-5857-4685-be1f-d57550cc96cc">false</MachineTranslated>
    <OutputCachingOn xmlns="4873beb7-5857-4685-be1f-d57550cc96cc">true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>2010-05-19T22:10:00+00:00</HandoffToMSDN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>2010-05-19T22:10:00+00:00</LastModifiedDateTime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>2010-05-19T22:10:00+00:00</PlannedPubDate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12 Default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TP101875459</AssetId>
    <TPClientViewer xmlns="4873beb7-5857-4685-be1f-d57550cc96cc" xsi:nil="true"/>
    <DSATActionTaken xmlns="4873beb7-5857-4685-be1f-d57550cc96cc">Best Bets</DSATActionTaken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128054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492AA6EB-1256-442D-8252-82911ED77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F3004B-9108-4C4B-8CE9-64F411650F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486DBD-1220-4F58-8412-855833251F10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4873beb7-5857-4685-be1f-d57550cc96c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SWOT analysis examples</Template>
  <TotalTime>7120</TotalTime>
  <Words>384</Words>
  <Application>Microsoft Office PowerPoint</Application>
  <PresentationFormat>Custom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IRANSans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Wiseman</dc:creator>
  <cp:lastModifiedBy>linestore user</cp:lastModifiedBy>
  <cp:revision>23</cp:revision>
  <cp:lastPrinted>2018-01-01T21:23:29Z</cp:lastPrinted>
  <dcterms:created xsi:type="dcterms:W3CDTF">2018-01-01T21:18:46Z</dcterms:created>
  <dcterms:modified xsi:type="dcterms:W3CDTF">2020-08-15T09:25:38Z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